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92" r:id="rId1"/>
  </p:sldMasterIdLst>
  <p:notesMasterIdLst>
    <p:notesMasterId r:id="rId24"/>
  </p:notesMasterIdLst>
  <p:sldIdLst>
    <p:sldId id="303" r:id="rId2"/>
    <p:sldId id="304" r:id="rId3"/>
    <p:sldId id="331" r:id="rId4"/>
    <p:sldId id="305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7" r:id="rId14"/>
    <p:sldId id="318" r:id="rId15"/>
    <p:sldId id="319" r:id="rId16"/>
    <p:sldId id="320" r:id="rId17"/>
    <p:sldId id="322" r:id="rId18"/>
    <p:sldId id="323" r:id="rId19"/>
    <p:sldId id="324" r:id="rId20"/>
    <p:sldId id="325" r:id="rId21"/>
    <p:sldId id="307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65" autoAdjust="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F9121-21AB-42D9-BA29-8958654E889C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0FDB-2563-4D3F-AC09-8AB3A54BEA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8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14.08.2025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04664"/>
            <a:ext cx="1296144" cy="1224136"/>
          </a:xfrm>
          <a:prstGeom prst="rect">
            <a:avLst/>
          </a:prstGeom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3568" y="697585"/>
            <a:ext cx="806489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7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221F1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7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endParaRPr lang="ru-RU" sz="2000" dirty="0" smtClean="0">
              <a:solidFill>
                <a:srgbClr val="221F1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73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1F1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деятельности профсоюзного комитета</a:t>
            </a:r>
          </a:p>
          <a:p>
            <a:pPr marL="0" marR="0" lvl="0" indent="2873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221F1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7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21F1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1.Работа профсоюзного комитета по защите трудовых прав, социально - экономических интересов членов профсоюза</a:t>
            </a:r>
          </a:p>
          <a:p>
            <a:pPr indent="287338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2.Создание условий для профессионального роста членов коллектива, развитие инициативы и творчества</a:t>
            </a:r>
          </a:p>
          <a:p>
            <a:pPr lvl="0" indent="287338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3.Работа по осуществлению общественного контроля за соблюдением законодательства об охране труда</a:t>
            </a:r>
          </a:p>
          <a:p>
            <a:pPr lvl="0" indent="287338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4.Организационная работа</a:t>
            </a:r>
          </a:p>
          <a:p>
            <a:pPr indent="287338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5.Культурно-массовая, физкультурно-оздоровительная, спортивно-массовая работа</a:t>
            </a:r>
          </a:p>
          <a:p>
            <a:pPr lvl="0" indent="287338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6.Информационная работа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48680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Ветераны войны</a:t>
            </a:r>
          </a:p>
        </p:txBody>
      </p:sp>
      <p:pic>
        <p:nvPicPr>
          <p:cNvPr id="8" name="Рисунок 7" descr="IMG_20240508_120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92896"/>
            <a:ext cx="2160240" cy="2880320"/>
          </a:xfrm>
          <a:prstGeom prst="rect">
            <a:avLst/>
          </a:prstGeom>
        </p:spPr>
      </p:pic>
      <p:pic>
        <p:nvPicPr>
          <p:cNvPr id="10" name="Рисунок 9" descr="IMG_20240627_114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348880"/>
            <a:ext cx="2499742" cy="3168352"/>
          </a:xfrm>
          <a:prstGeom prst="rect">
            <a:avLst/>
          </a:prstGeom>
        </p:spPr>
      </p:pic>
      <p:pic>
        <p:nvPicPr>
          <p:cNvPr id="11" name="Рисунок 10" descr="IMG_20231115_1446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708920"/>
            <a:ext cx="2715766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48680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7338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800" b="1" dirty="0" smtClean="0"/>
              <a:t>Работа по осуществлению общественного контроля за соблюдением законодательства об охране труда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20240425_090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068960"/>
            <a:ext cx="4355976" cy="3401616"/>
          </a:xfrm>
          <a:prstGeom prst="rect">
            <a:avLst/>
          </a:prstGeom>
        </p:spPr>
      </p:pic>
      <p:pic>
        <p:nvPicPr>
          <p:cNvPr id="15" name="Рисунок 14" descr="Screenshot_20220429_141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501008"/>
            <a:ext cx="360040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7338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800" b="1" dirty="0" smtClean="0"/>
              <a:t>Работа по осуществлению общественного контроля за соблюдением законодательства об охране труда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туд_отряд_Войт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3528392" cy="2780928"/>
          </a:xfrm>
          <a:prstGeom prst="rect">
            <a:avLst/>
          </a:prstGeom>
        </p:spPr>
      </p:pic>
      <p:pic>
        <p:nvPicPr>
          <p:cNvPr id="14" name="Рисунок 13" descr="IMG_20220429_1521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140968"/>
            <a:ext cx="464400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98072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/>
              <a:t>Культурно – массовая работа</a:t>
            </a:r>
            <a:endParaRPr lang="ru-RU" sz="2800" b="1" dirty="0"/>
          </a:p>
        </p:txBody>
      </p:sp>
      <p:pic>
        <p:nvPicPr>
          <p:cNvPr id="6" name="Рисунок 5" descr="IMG-69cc5d6c80ea9c631d19dec545f464d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1440160" cy="2204864"/>
          </a:xfrm>
          <a:prstGeom prst="rect">
            <a:avLst/>
          </a:prstGeom>
        </p:spPr>
      </p:pic>
      <p:pic>
        <p:nvPicPr>
          <p:cNvPr id="8" name="Рисунок 7" descr="IMG-b0dad5b158afc5f2dae5be4c97247d86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1628800"/>
            <a:ext cx="3168352" cy="2592288"/>
          </a:xfrm>
          <a:prstGeom prst="rect">
            <a:avLst/>
          </a:prstGeom>
        </p:spPr>
      </p:pic>
      <p:pic>
        <p:nvPicPr>
          <p:cNvPr id="9" name="Рисунок 8" descr="IMG-c590b3f73eb83163132c3682e79ba19b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1700808"/>
            <a:ext cx="3419872" cy="3140968"/>
          </a:xfrm>
          <a:prstGeom prst="rect">
            <a:avLst/>
          </a:prstGeom>
        </p:spPr>
      </p:pic>
      <p:pic>
        <p:nvPicPr>
          <p:cNvPr id="10" name="Рисунок 9" descr="IMG-88bee77d41bb946ba892dd2ae7ae173b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437112"/>
            <a:ext cx="4032448" cy="2095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98072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/>
              <a:t>Культурно – массовая работа</a:t>
            </a:r>
            <a:endParaRPr lang="ru-RU" sz="2800" b="1" dirty="0"/>
          </a:p>
        </p:txBody>
      </p:sp>
      <p:pic>
        <p:nvPicPr>
          <p:cNvPr id="11" name="Рисунок 10" descr="Гомель_Бобурйск_род_дом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92896"/>
            <a:ext cx="4067175" cy="3057525"/>
          </a:xfrm>
          <a:prstGeom prst="rect">
            <a:avLst/>
          </a:prstGeom>
        </p:spPr>
      </p:pic>
      <p:pic>
        <p:nvPicPr>
          <p:cNvPr id="12" name="Рисунок 11" descr="IMG_20231220_0949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556792"/>
            <a:ext cx="2448272" cy="2448272"/>
          </a:xfrm>
          <a:prstGeom prst="rect">
            <a:avLst/>
          </a:prstGeom>
        </p:spPr>
      </p:pic>
      <p:pic>
        <p:nvPicPr>
          <p:cNvPr id="13" name="Рисунок 12" descr="IMG-93e27102931320f04b66ba22bdbec4ae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129673"/>
            <a:ext cx="3816424" cy="2323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98072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/>
              <a:t>Культурно – массовая работа</a:t>
            </a:r>
            <a:endParaRPr lang="ru-RU" sz="2800" b="1" dirty="0"/>
          </a:p>
        </p:txBody>
      </p:sp>
      <p:pic>
        <p:nvPicPr>
          <p:cNvPr id="9" name="Рисунок 8" descr="IMG_20240613_072319_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00808"/>
            <a:ext cx="3528392" cy="2448272"/>
          </a:xfrm>
          <a:prstGeom prst="rect">
            <a:avLst/>
          </a:prstGeom>
        </p:spPr>
      </p:pic>
      <p:pic>
        <p:nvPicPr>
          <p:cNvPr id="14" name="Рисунок 13" descr="MyColl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988840"/>
            <a:ext cx="4509120" cy="4032448"/>
          </a:xfrm>
          <a:prstGeom prst="rect">
            <a:avLst/>
          </a:prstGeom>
        </p:spPr>
      </p:pic>
      <p:pic>
        <p:nvPicPr>
          <p:cNvPr id="15" name="Рисунок 14" descr="IMG_20240503_1507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293096"/>
            <a:ext cx="345638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41277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/>
              <a:t>     Спортивно-оздоровительная работа </a:t>
            </a:r>
          </a:p>
        </p:txBody>
      </p:sp>
      <p:pic>
        <p:nvPicPr>
          <p:cNvPr id="8" name="Рисунок 7" descr="IMG-9d6f54417ad868a8dced382866f4a1b9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2016224" cy="2664296"/>
          </a:xfrm>
          <a:prstGeom prst="rect">
            <a:avLst/>
          </a:prstGeom>
        </p:spPr>
      </p:pic>
      <p:pic>
        <p:nvPicPr>
          <p:cNvPr id="10" name="Рисунок 9" descr="IMG-20220514-WA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988840"/>
            <a:ext cx="3563888" cy="2708920"/>
          </a:xfrm>
          <a:prstGeom prst="rect">
            <a:avLst/>
          </a:prstGeom>
        </p:spPr>
      </p:pic>
      <p:pic>
        <p:nvPicPr>
          <p:cNvPr id="20" name="Рисунок 19" descr="IMG_20240527_085015_0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4509120"/>
            <a:ext cx="3096344" cy="2088232"/>
          </a:xfrm>
          <a:prstGeom prst="rect">
            <a:avLst/>
          </a:prstGeom>
        </p:spPr>
      </p:pic>
      <p:pic>
        <p:nvPicPr>
          <p:cNvPr id="41986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276872"/>
            <a:ext cx="187220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41277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/>
              <a:t>     Спортивно-оздоровительная работа </a:t>
            </a:r>
          </a:p>
        </p:txBody>
      </p:sp>
      <p:pic>
        <p:nvPicPr>
          <p:cNvPr id="17" name="Рисунок 16" descr="MyColl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988840"/>
            <a:ext cx="5832648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41277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/>
              <a:t>     Спортивно-оздоровительная работа </a:t>
            </a:r>
          </a:p>
        </p:txBody>
      </p:sp>
      <p:pic>
        <p:nvPicPr>
          <p:cNvPr id="12" name="Рисунок 11" descr="IMG_20231005_100351_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437112"/>
            <a:ext cx="3563888" cy="2167707"/>
          </a:xfrm>
          <a:prstGeom prst="rect">
            <a:avLst/>
          </a:prstGeom>
        </p:spPr>
      </p:pic>
      <p:pic>
        <p:nvPicPr>
          <p:cNvPr id="16" name="Рисунок 15" descr="MyColl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2872" y="2564904"/>
            <a:ext cx="4581128" cy="3960440"/>
          </a:xfrm>
          <a:prstGeom prst="rect">
            <a:avLst/>
          </a:prstGeom>
        </p:spPr>
      </p:pic>
      <p:pic>
        <p:nvPicPr>
          <p:cNvPr id="18" name="Рисунок 17" descr="MyColl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1916832"/>
            <a:ext cx="3096344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96144" cy="1224136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331640" y="1134388"/>
            <a:ext cx="6912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миссия по работе среди молодежи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охране семьи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-ed1bd713382eaf36f3a8bd1719c4982b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7696" y="1916832"/>
            <a:ext cx="2412776" cy="3816424"/>
          </a:xfrm>
          <a:prstGeom prst="rect">
            <a:avLst/>
          </a:prstGeom>
        </p:spPr>
      </p:pic>
      <p:pic>
        <p:nvPicPr>
          <p:cNvPr id="10" name="Рисунок 9" descr="IMG-5cb0c9042e3d3ddf45b03e9d26a497c8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39554" y="3645024"/>
            <a:ext cx="4720677" cy="3047797"/>
          </a:xfrm>
          <a:prstGeom prst="rect">
            <a:avLst/>
          </a:prstGeom>
        </p:spPr>
      </p:pic>
      <p:pic>
        <p:nvPicPr>
          <p:cNvPr id="11" name="Рисунок 10" descr="IMG_6697-1024x6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060848"/>
            <a:ext cx="345638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04664"/>
            <a:ext cx="1296144" cy="1224136"/>
          </a:xfrm>
          <a:prstGeom prst="rect">
            <a:avLst/>
          </a:prstGeom>
        </p:spPr>
      </p:pic>
      <p:pic>
        <p:nvPicPr>
          <p:cNvPr id="4" name="Рисунок 3" descr="к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844824"/>
            <a:ext cx="7920880" cy="460851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32656"/>
            <a:ext cx="1296144" cy="1224136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331640" y="1144031"/>
            <a:ext cx="69127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миссия по работе среди молодежи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охране семьи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10007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068960"/>
            <a:ext cx="3312368" cy="2448272"/>
          </a:xfrm>
          <a:prstGeom prst="rect">
            <a:avLst/>
          </a:prstGeom>
        </p:spPr>
      </p:pic>
      <p:pic>
        <p:nvPicPr>
          <p:cNvPr id="6" name="Рисунок 5" descr="MyColl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6968" y="2276872"/>
            <a:ext cx="3717032" cy="3789040"/>
          </a:xfrm>
          <a:prstGeom prst="rect">
            <a:avLst/>
          </a:prstGeom>
        </p:spPr>
      </p:pic>
      <p:pic>
        <p:nvPicPr>
          <p:cNvPr id="7" name="Рисунок 6" descr="IMG-4b209f8918bf5f5a86557fd5df9364b5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780928"/>
            <a:ext cx="201622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052736"/>
            <a:ext cx="590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Обучение профактива и общественных инспекторов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96144" cy="1224136"/>
          </a:xfrm>
          <a:prstGeom prst="rect">
            <a:avLst/>
          </a:prstGeom>
        </p:spPr>
      </p:pic>
      <p:pic>
        <p:nvPicPr>
          <p:cNvPr id="7" name="Рисунок 6" descr="Собрание общественных инспекторов 16.04.2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76872"/>
            <a:ext cx="3419872" cy="3501008"/>
          </a:xfrm>
          <a:prstGeom prst="rect">
            <a:avLst/>
          </a:prstGeom>
        </p:spPr>
      </p:pic>
      <p:pic>
        <p:nvPicPr>
          <p:cNvPr id="10" name="Рисунок 9" descr="IMG_20240418_1402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2132856"/>
            <a:ext cx="453650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20240913_150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3168352" cy="2376264"/>
          </a:xfrm>
        </p:spPr>
      </p:pic>
      <p:sp>
        <p:nvSpPr>
          <p:cNvPr id="5" name="TextBox 4"/>
          <p:cNvSpPr txBox="1"/>
          <p:nvPr/>
        </p:nvSpPr>
        <p:spPr>
          <a:xfrm>
            <a:off x="1619672" y="90872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Информационная работа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тип УЗ БР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332656"/>
            <a:ext cx="1296144" cy="1224136"/>
          </a:xfrm>
          <a:prstGeom prst="rect">
            <a:avLst/>
          </a:prstGeom>
        </p:spPr>
      </p:pic>
      <p:pic>
        <p:nvPicPr>
          <p:cNvPr id="9" name="Рисунок 8" descr="IMG_20240913_152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916832"/>
            <a:ext cx="2655038" cy="4392488"/>
          </a:xfrm>
          <a:prstGeom prst="rect">
            <a:avLst/>
          </a:prstGeom>
        </p:spPr>
      </p:pic>
      <p:pic>
        <p:nvPicPr>
          <p:cNvPr id="10" name="Рисунок 9" descr="Screenshot_20240914_083703_org_telegram_messenger_LaunchActivi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1772816"/>
            <a:ext cx="2062634" cy="44644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2132856"/>
            <a:ext cx="2931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https://mogilevprofzdrav.by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04664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5736" y="6206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87338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Профсоюзное членство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82146"/>
              </p:ext>
            </p:extLst>
          </p:nvPr>
        </p:nvGraphicFramePr>
        <p:xfrm>
          <a:off x="1187624" y="2060848"/>
          <a:ext cx="7632848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124814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 состоянию 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численность работающих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членов профсоюза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% профсоюзного членства</a:t>
                      </a:r>
                    </a:p>
                  </a:txBody>
                  <a:tcPr marL="68580" marR="68580" marT="0" marB="0" anchor="ctr"/>
                </a:tc>
              </a:tr>
              <a:tr h="41604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19.10.2020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100.0</a:t>
                      </a: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01.01.2021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99.8</a:t>
                      </a: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01.01.2022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01.01.2023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01.01.2024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01.01.2025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524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524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32656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77281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условий для профессионального роста членов коллектива, развитие инициативы и творчества</a:t>
            </a:r>
          </a:p>
        </p:txBody>
      </p:sp>
      <p:pic>
        <p:nvPicPr>
          <p:cNvPr id="5" name="Рисунок 4" descr="IMG-f207efa999bf9064143a476aa6c2c03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4104456" cy="3168352"/>
          </a:xfrm>
          <a:prstGeom prst="rect">
            <a:avLst/>
          </a:prstGeom>
        </p:spPr>
      </p:pic>
      <p:pic>
        <p:nvPicPr>
          <p:cNvPr id="6" name="Рисунок 5" descr="20220517_1452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789040"/>
            <a:ext cx="4104456" cy="2808312"/>
          </a:xfrm>
          <a:prstGeom prst="rect">
            <a:avLst/>
          </a:prstGeom>
        </p:spPr>
      </p:pic>
      <p:pic>
        <p:nvPicPr>
          <p:cNvPr id="8" name="Рисунок 7" descr="IMG-72caf8a7577a1eaf7991c522f865195f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3068960"/>
            <a:ext cx="392392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32656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62880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условий для профессионального роста членов коллектива, развитие инициативы и творчества</a:t>
            </a:r>
          </a:p>
        </p:txBody>
      </p:sp>
      <p:pic>
        <p:nvPicPr>
          <p:cNvPr id="9" name="Рисунок 8" descr="общая_фото_конкурс_руковдитель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80928"/>
            <a:ext cx="4392488" cy="3096344"/>
          </a:xfrm>
          <a:prstGeom prst="rect">
            <a:avLst/>
          </a:prstGeom>
        </p:spPr>
      </p:pic>
      <p:pic>
        <p:nvPicPr>
          <p:cNvPr id="10" name="Рисунок 9" descr="IMG-2316409ea06e54ff283b0c0363b8717b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140968"/>
            <a:ext cx="3672408" cy="3384376"/>
          </a:xfrm>
          <a:prstGeom prst="rect">
            <a:avLst/>
          </a:prstGeom>
        </p:spPr>
      </p:pic>
      <p:pic>
        <p:nvPicPr>
          <p:cNvPr id="12" name="Рисунок 11" descr="IMG_20231026_1310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2708920"/>
            <a:ext cx="280831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32656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48478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молодыми специалистами</a:t>
            </a:r>
          </a:p>
        </p:txBody>
      </p:sp>
      <p:pic>
        <p:nvPicPr>
          <p:cNvPr id="13" name="Рисунок 12" descr="2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564904"/>
            <a:ext cx="3024336" cy="3816424"/>
          </a:xfrm>
          <a:prstGeom prst="rect">
            <a:avLst/>
          </a:prstGeom>
        </p:spPr>
      </p:pic>
      <p:pic>
        <p:nvPicPr>
          <p:cNvPr id="14" name="Рисунок 13" descr="2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780928"/>
            <a:ext cx="482453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32656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41277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молодыми специалистами</a:t>
            </a:r>
          </a:p>
        </p:txBody>
      </p:sp>
      <p:pic>
        <p:nvPicPr>
          <p:cNvPr id="11" name="Рисунок 10" descr="IMG-fce42533a4376a50c4f21fd565d22d26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132856"/>
            <a:ext cx="4176464" cy="3168352"/>
          </a:xfrm>
          <a:prstGeom prst="rect">
            <a:avLst/>
          </a:prstGeom>
        </p:spPr>
      </p:pic>
      <p:pic>
        <p:nvPicPr>
          <p:cNvPr id="8" name="Рисунок 7" descr="IMG_20240814_161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5057800"/>
            <a:ext cx="2699792" cy="1800200"/>
          </a:xfrm>
          <a:prstGeom prst="rect">
            <a:avLst/>
          </a:prstGeom>
        </p:spPr>
      </p:pic>
      <p:pic>
        <p:nvPicPr>
          <p:cNvPr id="12" name="Рисунок 11" descr="IMG_20240812_1512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2132856"/>
            <a:ext cx="417646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60648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Ветераны здравоохранения</a:t>
            </a:r>
          </a:p>
        </p:txBody>
      </p:sp>
      <p:pic>
        <p:nvPicPr>
          <p:cNvPr id="10" name="Рисунок 9" descr="20220617_141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996952"/>
            <a:ext cx="4248472" cy="2664296"/>
          </a:xfrm>
          <a:prstGeom prst="rect">
            <a:avLst/>
          </a:prstGeom>
        </p:spPr>
      </p:pic>
      <p:pic>
        <p:nvPicPr>
          <p:cNvPr id="16" name="Рисунок 15" descr="P1000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852936"/>
            <a:ext cx="439248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4756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Логотип УЗ БР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48680"/>
            <a:ext cx="1296144" cy="1224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 algn="ctr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Ветераны здравоохранения</a:t>
            </a:r>
          </a:p>
        </p:txBody>
      </p:sp>
      <p:pic>
        <p:nvPicPr>
          <p:cNvPr id="14" name="Рисунок 13" descr="IMG_20240628_105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5013176"/>
            <a:ext cx="2376264" cy="1844824"/>
          </a:xfrm>
          <a:prstGeom prst="rect">
            <a:avLst/>
          </a:prstGeom>
        </p:spPr>
      </p:pic>
      <p:pic>
        <p:nvPicPr>
          <p:cNvPr id="15" name="Рисунок 14" descr="IMG-8ef4cb421b666fdf3287365197a9073b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420888"/>
            <a:ext cx="3168352" cy="3888432"/>
          </a:xfrm>
          <a:prstGeom prst="rect">
            <a:avLst/>
          </a:prstGeom>
        </p:spPr>
      </p:pic>
      <p:pic>
        <p:nvPicPr>
          <p:cNvPr id="9" name="Рисунок 8" descr="-5285170279972203098_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492896"/>
            <a:ext cx="410445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30578</TotalTime>
  <Words>204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онпмог</dc:title>
  <cp:lastModifiedBy>owner</cp:lastModifiedBy>
  <cp:revision>1487</cp:revision>
  <dcterms:modified xsi:type="dcterms:W3CDTF">2025-08-14T13:29:52Z</dcterms:modified>
</cp:coreProperties>
</file>